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5" r:id="rId3"/>
    <p:sldId id="257" r:id="rId4"/>
    <p:sldId id="261" r:id="rId5"/>
    <p:sldId id="258" r:id="rId6"/>
    <p:sldId id="264" r:id="rId7"/>
    <p:sldId id="262" r:id="rId8"/>
    <p:sldId id="260" r:id="rId9"/>
    <p:sldId id="259"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76" d="100"/>
          <a:sy n="76" d="100"/>
        </p:scale>
        <p:origin x="11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99C70-A82D-4C8B-919B-285702AD9CAE}" type="datetimeFigureOut">
              <a:rPr lang="nl-NL" smtClean="0"/>
              <a:t>7-10-2020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E2BB7-10F8-45FF-9700-5547097E7922}" type="slidenum">
              <a:rPr lang="nl-NL" smtClean="0"/>
              <a:t>‹nr.›</a:t>
            </a:fld>
            <a:endParaRPr lang="nl-NL"/>
          </a:p>
        </p:txBody>
      </p:sp>
    </p:spTree>
    <p:extLst>
      <p:ext uri="{BB962C8B-B14F-4D97-AF65-F5344CB8AC3E}">
        <p14:creationId xmlns:p14="http://schemas.microsoft.com/office/powerpoint/2010/main" val="1294524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Depolarisatie van de hartspier</a:t>
            </a:r>
          </a:p>
          <a:p>
            <a:endParaRPr lang="nl-NL" dirty="0"/>
          </a:p>
          <a:p>
            <a:r>
              <a:rPr lang="nl-NL" dirty="0"/>
              <a:t>Onder invloed van een impuls uit een motorische zenuw kunnen enkele hartspiercellen depolariseren. Er </a:t>
            </a:r>
            <a:r>
              <a:rPr lang="nl-NL" dirty="0" err="1"/>
              <a:t>onstaat</a:t>
            </a:r>
            <a:r>
              <a:rPr lang="nl-NL" dirty="0"/>
              <a:t> dan een hart waarvan een aantal cellen gedepolariseerd zijn en aantal cellen nog gewoon gepolariseerd. Als dat het geval is, gaat er een elektrisch veld lopen over de hartspieren. Zolang er een elektrisch veld over de hartspier loopt, is dat waarneembaar als een piek of een dal op de monitor van de ECG. Loopt er geen elektrisch veld meer over de hartspier, omdat alle cellen gepolariseerd zijn, of gedepolariseerd, dan is dat waarneembaar op de monitor van de ECG als een platte lijn.</a:t>
            </a:r>
          </a:p>
        </p:txBody>
      </p:sp>
      <p:sp>
        <p:nvSpPr>
          <p:cNvPr id="4" name="Tijdelijke aanduiding voor dianummer 3"/>
          <p:cNvSpPr>
            <a:spLocks noGrp="1"/>
          </p:cNvSpPr>
          <p:nvPr>
            <p:ph type="sldNum" sz="quarter" idx="5"/>
          </p:nvPr>
        </p:nvSpPr>
        <p:spPr/>
        <p:txBody>
          <a:bodyPr/>
          <a:lstStyle/>
          <a:p>
            <a:fld id="{76FE2BB7-10F8-45FF-9700-5547097E7922}" type="slidenum">
              <a:rPr lang="nl-NL" smtClean="0"/>
              <a:t>8</a:t>
            </a:fld>
            <a:endParaRPr lang="nl-NL"/>
          </a:p>
        </p:txBody>
      </p:sp>
    </p:spTree>
    <p:extLst>
      <p:ext uri="{BB962C8B-B14F-4D97-AF65-F5344CB8AC3E}">
        <p14:creationId xmlns:p14="http://schemas.microsoft.com/office/powerpoint/2010/main" val="165067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Spiercontractie door </a:t>
            </a:r>
            <a:r>
              <a:rPr lang="nl-NL" dirty="0" err="1"/>
              <a:t>electrische</a:t>
            </a:r>
            <a:r>
              <a:rPr lang="nl-NL" dirty="0"/>
              <a:t> impulsen en calcium</a:t>
            </a:r>
          </a:p>
          <a:p>
            <a:endParaRPr lang="nl-NL" dirty="0"/>
          </a:p>
          <a:p>
            <a:r>
              <a:rPr lang="nl-NL" dirty="0"/>
              <a:t>Het hart wordt dus gestimuleerd samen te trekken doordat er een elektrische impuls over de hartspier gaat. In dit laatste stukje tekst ga je bekijken wat deze elektrische impuls in de hartspier veroorzaakt waardoor de contractie van de hartspier kan plaatsvinden. Een hartspier heeft een speciaal organel. Dit organel noemen we een </a:t>
            </a:r>
            <a:r>
              <a:rPr lang="nl-NL" dirty="0" err="1"/>
              <a:t>sarcoplasmatisch</a:t>
            </a:r>
            <a:r>
              <a:rPr lang="nl-NL" dirty="0"/>
              <a:t> </a:t>
            </a:r>
            <a:r>
              <a:rPr lang="nl-NL" dirty="0" err="1"/>
              <a:t>retuculum</a:t>
            </a:r>
            <a:r>
              <a:rPr lang="nl-NL" dirty="0"/>
              <a:t>. Het SR is vergelijkbaar qua bouw met het </a:t>
            </a:r>
            <a:r>
              <a:rPr lang="nl-NL" dirty="0" err="1"/>
              <a:t>endoplasmaisch</a:t>
            </a:r>
            <a:r>
              <a:rPr lang="nl-NL" dirty="0"/>
              <a:t> reticulum van de gewone cel. Alleen de functie is anders. In de spiercel is het SR een calciumopslag. Door de impuls van een motorische zenuw worden in het SR de calciumionenkanalen geopend. Hierdoor diffundeert </a:t>
            </a:r>
            <a:r>
              <a:rPr lang="nl-NL" dirty="0" err="1"/>
              <a:t>calcuim</a:t>
            </a:r>
            <a:r>
              <a:rPr lang="nl-NL" dirty="0"/>
              <a:t> tussen de contractiele actine- en myosinefilamenten. Door de aanwezigheid van calcium zijn actine en myosine in staat te binden en een spierbeweging (contractie) tot stand te brengen.</a:t>
            </a:r>
          </a:p>
        </p:txBody>
      </p:sp>
      <p:sp>
        <p:nvSpPr>
          <p:cNvPr id="4" name="Tijdelijke aanduiding voor dianummer 3"/>
          <p:cNvSpPr>
            <a:spLocks noGrp="1"/>
          </p:cNvSpPr>
          <p:nvPr>
            <p:ph type="sldNum" sz="quarter" idx="5"/>
          </p:nvPr>
        </p:nvSpPr>
        <p:spPr/>
        <p:txBody>
          <a:bodyPr/>
          <a:lstStyle/>
          <a:p>
            <a:fld id="{76FE2BB7-10F8-45FF-9700-5547097E7922}" type="slidenum">
              <a:rPr lang="nl-NL" smtClean="0"/>
              <a:t>9</a:t>
            </a:fld>
            <a:endParaRPr lang="nl-NL"/>
          </a:p>
        </p:txBody>
      </p:sp>
    </p:spTree>
    <p:extLst>
      <p:ext uri="{BB962C8B-B14F-4D97-AF65-F5344CB8AC3E}">
        <p14:creationId xmlns:p14="http://schemas.microsoft.com/office/powerpoint/2010/main" val="3216922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 om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BBB996E-5213-4317-9FB5-1719200BA132}" type="datetimeFigureOut">
              <a:rPr lang="nl-NL" smtClean="0"/>
              <a:t>7-10-2020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9255346" y="2750337"/>
            <a:ext cx="1171888" cy="1356442"/>
          </a:xfrm>
        </p:spPr>
        <p:txBody>
          <a:bodyPr/>
          <a:lstStyle/>
          <a:p>
            <a:fld id="{2DB4879F-5AC7-46A8-8D09-7803FA23BE7E}" type="slidenum">
              <a:rPr lang="nl-NL" smtClean="0"/>
              <a:t>‹nr.›</a:t>
            </a:fld>
            <a:endParaRPr lang="nl-NL"/>
          </a:p>
        </p:txBody>
      </p:sp>
    </p:spTree>
    <p:extLst>
      <p:ext uri="{BB962C8B-B14F-4D97-AF65-F5344CB8AC3E}">
        <p14:creationId xmlns:p14="http://schemas.microsoft.com/office/powerpoint/2010/main" val="356019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BBB996E-5213-4317-9FB5-1719200BA132}" type="datetimeFigureOut">
              <a:rPr lang="nl-NL" smtClean="0"/>
              <a:t>7-10-2020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a:xfrm>
            <a:off x="10729455" y="4711309"/>
            <a:ext cx="1154151" cy="1090789"/>
          </a:xfrm>
        </p:spPr>
        <p:txBody>
          <a:bodyPr/>
          <a:lstStyle/>
          <a:p>
            <a:fld id="{2DB4879F-5AC7-46A8-8D09-7803FA23BE7E}" type="slidenum">
              <a:rPr lang="nl-NL" smtClean="0"/>
              <a:t>‹nr.›</a:t>
            </a:fld>
            <a:endParaRPr lang="nl-NL"/>
          </a:p>
        </p:txBody>
      </p:sp>
    </p:spTree>
    <p:extLst>
      <p:ext uri="{BB962C8B-B14F-4D97-AF65-F5344CB8AC3E}">
        <p14:creationId xmlns:p14="http://schemas.microsoft.com/office/powerpoint/2010/main" val="353993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BBB996E-5213-4317-9FB5-1719200BA132}" type="datetimeFigureOut">
              <a:rPr lang="nl-NL" smtClean="0"/>
              <a:t>7-10-2020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a:xfrm>
            <a:off x="10729455" y="4711615"/>
            <a:ext cx="1154151" cy="1090789"/>
          </a:xfrm>
        </p:spPr>
        <p:txBody>
          <a:bodyPr/>
          <a:lstStyle/>
          <a:p>
            <a:fld id="{2DB4879F-5AC7-46A8-8D09-7803FA23BE7E}" type="slidenum">
              <a:rPr lang="nl-NL" smtClean="0"/>
              <a:t>‹nr.›</a:t>
            </a:fld>
            <a:endParaRPr lang="nl-NL"/>
          </a:p>
        </p:txBody>
      </p:sp>
    </p:spTree>
    <p:extLst>
      <p:ext uri="{BB962C8B-B14F-4D97-AF65-F5344CB8AC3E}">
        <p14:creationId xmlns:p14="http://schemas.microsoft.com/office/powerpoint/2010/main" val="182728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BBB996E-5213-4317-9FB5-1719200BA132}" type="datetimeFigureOut">
              <a:rPr lang="nl-NL" smtClean="0"/>
              <a:t>7-10-2020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a:xfrm>
            <a:off x="10729455" y="4709925"/>
            <a:ext cx="1154151" cy="1090789"/>
          </a:xfrm>
        </p:spPr>
        <p:txBody>
          <a:bodyPr/>
          <a:lstStyle/>
          <a:p>
            <a:fld id="{2DB4879F-5AC7-46A8-8D09-7803FA23BE7E}" type="slidenum">
              <a:rPr lang="nl-NL" smtClean="0"/>
              <a:t>‹nr.›</a:t>
            </a:fld>
            <a:endParaRPr lang="nl-NL"/>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567747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BBB996E-5213-4317-9FB5-1719200BA132}" type="datetimeFigureOut">
              <a:rPr lang="nl-NL" smtClean="0"/>
              <a:t>7-10-2020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a:xfrm>
            <a:off x="10729455" y="4709925"/>
            <a:ext cx="1154151" cy="1090789"/>
          </a:xfrm>
        </p:spPr>
        <p:txBody>
          <a:bodyPr/>
          <a:lstStyle/>
          <a:p>
            <a:fld id="{2DB4879F-5AC7-46A8-8D09-7803FA23BE7E}" type="slidenum">
              <a:rPr lang="nl-NL" smtClean="0"/>
              <a:t>‹nr.›</a:t>
            </a:fld>
            <a:endParaRPr lang="nl-NL"/>
          </a:p>
        </p:txBody>
      </p:sp>
    </p:spTree>
    <p:extLst>
      <p:ext uri="{BB962C8B-B14F-4D97-AF65-F5344CB8AC3E}">
        <p14:creationId xmlns:p14="http://schemas.microsoft.com/office/powerpoint/2010/main" val="928837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a:t>Klik om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2BBB996E-5213-4317-9FB5-1719200BA132}" type="datetimeFigureOut">
              <a:rPr lang="nl-NL" smtClean="0"/>
              <a:t>7-10-2020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DB4879F-5AC7-46A8-8D09-7803FA23BE7E}" type="slidenum">
              <a:rPr lang="nl-NL" smtClean="0"/>
              <a:t>‹nr.›</a:t>
            </a:fld>
            <a:endParaRPr lang="nl-NL"/>
          </a:p>
        </p:txBody>
      </p:sp>
    </p:spTree>
    <p:extLst>
      <p:ext uri="{BB962C8B-B14F-4D97-AF65-F5344CB8AC3E}">
        <p14:creationId xmlns:p14="http://schemas.microsoft.com/office/powerpoint/2010/main" val="3341538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a:t>Klik om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2BBB996E-5213-4317-9FB5-1719200BA132}" type="datetimeFigureOut">
              <a:rPr lang="nl-NL" smtClean="0"/>
              <a:t>7-10-2020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DB4879F-5AC7-46A8-8D09-7803FA23BE7E}" type="slidenum">
              <a:rPr lang="nl-NL" smtClean="0"/>
              <a:t>‹nr.›</a:t>
            </a:fld>
            <a:endParaRPr lang="nl-NL"/>
          </a:p>
        </p:txBody>
      </p:sp>
    </p:spTree>
    <p:extLst>
      <p:ext uri="{BB962C8B-B14F-4D97-AF65-F5344CB8AC3E}">
        <p14:creationId xmlns:p14="http://schemas.microsoft.com/office/powerpoint/2010/main" val="3269501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BB996E-5213-4317-9FB5-1719200BA132}" type="datetimeFigureOut">
              <a:rPr lang="nl-NL" smtClean="0"/>
              <a:t>7-10-2020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B4879F-5AC7-46A8-8D09-7803FA23BE7E}" type="slidenum">
              <a:rPr lang="nl-NL" smtClean="0"/>
              <a:t>‹nr.›</a:t>
            </a:fld>
            <a:endParaRPr lang="nl-NL"/>
          </a:p>
        </p:txBody>
      </p:sp>
    </p:spTree>
    <p:extLst>
      <p:ext uri="{BB962C8B-B14F-4D97-AF65-F5344CB8AC3E}">
        <p14:creationId xmlns:p14="http://schemas.microsoft.com/office/powerpoint/2010/main" val="3957055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BBB996E-5213-4317-9FB5-1719200BA132}" type="datetimeFigureOut">
              <a:rPr lang="nl-NL" smtClean="0"/>
              <a:t>7-10-2020</a:t>
            </a:fld>
            <a:endParaRPr lang="nl-NL"/>
          </a:p>
        </p:txBody>
      </p:sp>
      <p:sp>
        <p:nvSpPr>
          <p:cNvPr id="5" name="Footer Placeholder 4"/>
          <p:cNvSpPr>
            <a:spLocks noGrp="1"/>
          </p:cNvSpPr>
          <p:nvPr>
            <p:ph type="ftr" sz="quarter" idx="11"/>
          </p:nvPr>
        </p:nvSpPr>
        <p:spPr>
          <a:xfrm>
            <a:off x="680321" y="5936188"/>
            <a:ext cx="6126805" cy="365125"/>
          </a:xfrm>
        </p:spPr>
        <p:txBody>
          <a:bodyPr/>
          <a:lstStyle/>
          <a:p>
            <a:endParaRPr lang="nl-NL"/>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2DB4879F-5AC7-46A8-8D09-7803FA23BE7E}" type="slidenum">
              <a:rPr lang="nl-NL" smtClean="0"/>
              <a:t>‹nr.›</a:t>
            </a:fld>
            <a:endParaRPr lang="nl-NL"/>
          </a:p>
        </p:txBody>
      </p:sp>
    </p:spTree>
    <p:extLst>
      <p:ext uri="{BB962C8B-B14F-4D97-AF65-F5344CB8AC3E}">
        <p14:creationId xmlns:p14="http://schemas.microsoft.com/office/powerpoint/2010/main" val="126698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BB996E-5213-4317-9FB5-1719200BA132}" type="datetimeFigureOut">
              <a:rPr lang="nl-NL" smtClean="0"/>
              <a:t>7-10-2020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B4879F-5AC7-46A8-8D09-7803FA23BE7E}" type="slidenum">
              <a:rPr lang="nl-NL" smtClean="0"/>
              <a:t>‹nr.›</a:t>
            </a:fld>
            <a:endParaRPr lang="nl-NL"/>
          </a:p>
        </p:txBody>
      </p:sp>
    </p:spTree>
    <p:extLst>
      <p:ext uri="{BB962C8B-B14F-4D97-AF65-F5344CB8AC3E}">
        <p14:creationId xmlns:p14="http://schemas.microsoft.com/office/powerpoint/2010/main" val="96633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a:t>Klik om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BBB996E-5213-4317-9FB5-1719200BA132}" type="datetimeFigureOut">
              <a:rPr lang="nl-NL" smtClean="0"/>
              <a:t>7-10-2020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10729455" y="2869895"/>
            <a:ext cx="1154151" cy="1090789"/>
          </a:xfrm>
        </p:spPr>
        <p:txBody>
          <a:bodyPr/>
          <a:lstStyle/>
          <a:p>
            <a:fld id="{2DB4879F-5AC7-46A8-8D09-7803FA23BE7E}" type="slidenum">
              <a:rPr lang="nl-NL" smtClean="0"/>
              <a:t>‹nr.›</a:t>
            </a:fld>
            <a:endParaRPr lang="nl-NL"/>
          </a:p>
        </p:txBody>
      </p:sp>
    </p:spTree>
    <p:extLst>
      <p:ext uri="{BB962C8B-B14F-4D97-AF65-F5344CB8AC3E}">
        <p14:creationId xmlns:p14="http://schemas.microsoft.com/office/powerpoint/2010/main" val="365714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BBB996E-5213-4317-9FB5-1719200BA132}" type="datetimeFigureOut">
              <a:rPr lang="nl-NL" smtClean="0"/>
              <a:t>7-10-2020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B4879F-5AC7-46A8-8D09-7803FA23BE7E}" type="slidenum">
              <a:rPr lang="nl-NL" smtClean="0"/>
              <a:t>‹nr.›</a:t>
            </a:fld>
            <a:endParaRPr lang="nl-NL"/>
          </a:p>
        </p:txBody>
      </p:sp>
    </p:spTree>
    <p:extLst>
      <p:ext uri="{BB962C8B-B14F-4D97-AF65-F5344CB8AC3E}">
        <p14:creationId xmlns:p14="http://schemas.microsoft.com/office/powerpoint/2010/main" val="60577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a:t>Klik om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0322" y="3030008"/>
            <a:ext cx="4698355" cy="29061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BBB996E-5213-4317-9FB5-1719200BA132}" type="datetimeFigureOut">
              <a:rPr lang="nl-NL" smtClean="0"/>
              <a:t>7-10-2020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DB4879F-5AC7-46A8-8D09-7803FA23BE7E}" type="slidenum">
              <a:rPr lang="nl-NL" smtClean="0"/>
              <a:t>‹nr.›</a:t>
            </a:fld>
            <a:endParaRPr lang="nl-NL"/>
          </a:p>
        </p:txBody>
      </p:sp>
    </p:spTree>
    <p:extLst>
      <p:ext uri="{BB962C8B-B14F-4D97-AF65-F5344CB8AC3E}">
        <p14:creationId xmlns:p14="http://schemas.microsoft.com/office/powerpoint/2010/main" val="1267004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BBB996E-5213-4317-9FB5-1719200BA132}" type="datetimeFigureOut">
              <a:rPr lang="nl-NL" smtClean="0"/>
              <a:t>7-10-2020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DB4879F-5AC7-46A8-8D09-7803FA23BE7E}" type="slidenum">
              <a:rPr lang="nl-NL" smtClean="0"/>
              <a:t>‹nr.›</a:t>
            </a:fld>
            <a:endParaRPr lang="nl-NL"/>
          </a:p>
        </p:txBody>
      </p:sp>
    </p:spTree>
    <p:extLst>
      <p:ext uri="{BB962C8B-B14F-4D97-AF65-F5344CB8AC3E}">
        <p14:creationId xmlns:p14="http://schemas.microsoft.com/office/powerpoint/2010/main" val="399185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BBB996E-5213-4317-9FB5-1719200BA132}" type="datetimeFigureOut">
              <a:rPr lang="nl-NL" smtClean="0"/>
              <a:t>7-10-2020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DB4879F-5AC7-46A8-8D09-7803FA23BE7E}" type="slidenum">
              <a:rPr lang="nl-NL" smtClean="0"/>
              <a:t>‹nr.›</a:t>
            </a:fld>
            <a:endParaRPr lang="nl-NL"/>
          </a:p>
        </p:txBody>
      </p:sp>
    </p:spTree>
    <p:extLst>
      <p:ext uri="{BB962C8B-B14F-4D97-AF65-F5344CB8AC3E}">
        <p14:creationId xmlns:p14="http://schemas.microsoft.com/office/powerpoint/2010/main" val="394654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BBB996E-5213-4317-9FB5-1719200BA132}" type="datetimeFigureOut">
              <a:rPr lang="nl-NL" smtClean="0"/>
              <a:t>7-10-2020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B4879F-5AC7-46A8-8D09-7803FA23BE7E}" type="slidenum">
              <a:rPr lang="nl-NL" smtClean="0"/>
              <a:t>‹nr.›</a:t>
            </a:fld>
            <a:endParaRPr lang="nl-NL"/>
          </a:p>
        </p:txBody>
      </p:sp>
    </p:spTree>
    <p:extLst>
      <p:ext uri="{BB962C8B-B14F-4D97-AF65-F5344CB8AC3E}">
        <p14:creationId xmlns:p14="http://schemas.microsoft.com/office/powerpoint/2010/main" val="389712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BBB996E-5213-4317-9FB5-1719200BA132}" type="datetimeFigureOut">
              <a:rPr lang="nl-NL" smtClean="0"/>
              <a:t>7-10-2020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B4879F-5AC7-46A8-8D09-7803FA23BE7E}" type="slidenum">
              <a:rPr lang="nl-NL" smtClean="0"/>
              <a:t>‹nr.›</a:t>
            </a:fld>
            <a:endParaRPr lang="nl-NL"/>
          </a:p>
        </p:txBody>
      </p:sp>
    </p:spTree>
    <p:extLst>
      <p:ext uri="{BB962C8B-B14F-4D97-AF65-F5344CB8AC3E}">
        <p14:creationId xmlns:p14="http://schemas.microsoft.com/office/powerpoint/2010/main" val="1759753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BB996E-5213-4317-9FB5-1719200BA132}" type="datetimeFigureOut">
              <a:rPr lang="nl-NL" smtClean="0"/>
              <a:t>7-10-2020</a:t>
            </a:fld>
            <a:endParaRPr lang="nl-NL"/>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DB4879F-5AC7-46A8-8D09-7803FA23BE7E}" type="slidenum">
              <a:rPr lang="nl-NL" smtClean="0"/>
              <a:t>‹nr.›</a:t>
            </a:fld>
            <a:endParaRPr lang="nl-NL"/>
          </a:p>
        </p:txBody>
      </p:sp>
    </p:spTree>
    <p:extLst>
      <p:ext uri="{BB962C8B-B14F-4D97-AF65-F5344CB8AC3E}">
        <p14:creationId xmlns:p14="http://schemas.microsoft.com/office/powerpoint/2010/main" val="21217484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O--5A-d0M4Q&amp;feature=emb_log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38AE2-A762-4AF4-A617-99E23802BDB0}"/>
              </a:ext>
            </a:extLst>
          </p:cNvPr>
          <p:cNvSpPr>
            <a:spLocks noGrp="1"/>
          </p:cNvSpPr>
          <p:nvPr>
            <p:ph type="ctrTitle"/>
          </p:nvPr>
        </p:nvSpPr>
        <p:spPr/>
        <p:txBody>
          <a:bodyPr/>
          <a:lstStyle/>
          <a:p>
            <a:r>
              <a:rPr lang="nl-NL" dirty="0"/>
              <a:t>9.3              Antagonisten </a:t>
            </a:r>
            <a:r>
              <a:rPr lang="nl-NL" sz="1600" dirty="0"/>
              <a:t>5 vwo</a:t>
            </a:r>
          </a:p>
        </p:txBody>
      </p:sp>
      <p:sp>
        <p:nvSpPr>
          <p:cNvPr id="3" name="Ondertitel 2">
            <a:extLst>
              <a:ext uri="{FF2B5EF4-FFF2-40B4-BE49-F238E27FC236}">
                <a16:creationId xmlns:a16="http://schemas.microsoft.com/office/drawing/2014/main" id="{B18C404A-FAD3-4F7C-BF68-FB3C4D05BF93}"/>
              </a:ext>
            </a:extLst>
          </p:cNvPr>
          <p:cNvSpPr>
            <a:spLocks noGrp="1"/>
          </p:cNvSpPr>
          <p:nvPr>
            <p:ph type="subTitle" idx="1"/>
          </p:nvPr>
        </p:nvSpPr>
        <p:spPr/>
        <p:txBody>
          <a:bodyPr/>
          <a:lstStyle/>
          <a:p>
            <a:r>
              <a:rPr lang="nl-NL" dirty="0"/>
              <a:t> </a:t>
            </a:r>
          </a:p>
        </p:txBody>
      </p:sp>
    </p:spTree>
    <p:extLst>
      <p:ext uri="{BB962C8B-B14F-4D97-AF65-F5344CB8AC3E}">
        <p14:creationId xmlns:p14="http://schemas.microsoft.com/office/powerpoint/2010/main" val="71497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77FC51-B2C2-4108-915B-7DDB20D06FD5}"/>
              </a:ext>
            </a:extLst>
          </p:cNvPr>
          <p:cNvSpPr>
            <a:spLocks noGrp="1"/>
          </p:cNvSpPr>
          <p:nvPr>
            <p:ph type="title"/>
          </p:nvPr>
        </p:nvSpPr>
        <p:spPr/>
        <p:txBody>
          <a:bodyPr/>
          <a:lstStyle/>
          <a:p>
            <a:r>
              <a:rPr lang="nl-NL" dirty="0"/>
              <a:t>Eigen tijd</a:t>
            </a:r>
          </a:p>
        </p:txBody>
      </p:sp>
      <p:sp>
        <p:nvSpPr>
          <p:cNvPr id="3" name="Tijdelijke aanduiding voor inhoud 2">
            <a:extLst>
              <a:ext uri="{FF2B5EF4-FFF2-40B4-BE49-F238E27FC236}">
                <a16:creationId xmlns:a16="http://schemas.microsoft.com/office/drawing/2014/main" id="{9B197003-0D0A-4516-B6E4-88BA4E353D25}"/>
              </a:ext>
            </a:extLst>
          </p:cNvPr>
          <p:cNvSpPr>
            <a:spLocks noGrp="1"/>
          </p:cNvSpPr>
          <p:nvPr>
            <p:ph idx="1"/>
          </p:nvPr>
        </p:nvSpPr>
        <p:spPr/>
        <p:txBody>
          <a:bodyPr/>
          <a:lstStyle/>
          <a:p>
            <a:r>
              <a:rPr lang="nl-NL" dirty="0"/>
              <a:t>Vervolg bekijken: </a:t>
            </a:r>
          </a:p>
          <a:p>
            <a:r>
              <a:rPr lang="nl-NL" dirty="0">
                <a:hlinkClick r:id="rId2"/>
              </a:rPr>
              <a:t>https://www.youtube.com/watch?v=O--5A-d0M4Q&amp;feature=emb_logo</a:t>
            </a:r>
            <a:r>
              <a:rPr lang="nl-NL" dirty="0"/>
              <a:t> </a:t>
            </a:r>
          </a:p>
          <a:p>
            <a:r>
              <a:rPr lang="nl-NL" dirty="0"/>
              <a:t>Weektaak afronden.</a:t>
            </a:r>
          </a:p>
          <a:p>
            <a:r>
              <a:rPr lang="nl-NL" dirty="0"/>
              <a:t>Foto maken van de gemaakte opdrachten en inleveren in Classroom</a:t>
            </a:r>
          </a:p>
          <a:p>
            <a:r>
              <a:rPr lang="nl-NL" dirty="0"/>
              <a:t>Vragen in de les voorbereiden.</a:t>
            </a:r>
          </a:p>
          <a:p>
            <a:endParaRPr lang="nl-NL" dirty="0"/>
          </a:p>
        </p:txBody>
      </p:sp>
    </p:spTree>
    <p:extLst>
      <p:ext uri="{BB962C8B-B14F-4D97-AF65-F5344CB8AC3E}">
        <p14:creationId xmlns:p14="http://schemas.microsoft.com/office/powerpoint/2010/main" val="331323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8706C-E917-493C-8AED-BD4E32845FC8}"/>
              </a:ext>
            </a:extLst>
          </p:cNvPr>
          <p:cNvSpPr>
            <a:spLocks noGrp="1"/>
          </p:cNvSpPr>
          <p:nvPr>
            <p:ph type="title"/>
          </p:nvPr>
        </p:nvSpPr>
        <p:spPr/>
        <p:txBody>
          <a:bodyPr/>
          <a:lstStyle/>
          <a:p>
            <a:r>
              <a:rPr lang="nl-NL" dirty="0"/>
              <a:t>Doelen deze les</a:t>
            </a:r>
          </a:p>
        </p:txBody>
      </p:sp>
      <p:sp>
        <p:nvSpPr>
          <p:cNvPr id="3" name="Tijdelijke aanduiding voor inhoud 2">
            <a:extLst>
              <a:ext uri="{FF2B5EF4-FFF2-40B4-BE49-F238E27FC236}">
                <a16:creationId xmlns:a16="http://schemas.microsoft.com/office/drawing/2014/main" id="{D4866B93-65CD-4D5D-ACC3-EB92711ED45F}"/>
              </a:ext>
            </a:extLst>
          </p:cNvPr>
          <p:cNvSpPr>
            <a:spLocks noGrp="1"/>
          </p:cNvSpPr>
          <p:nvPr>
            <p:ph idx="1"/>
          </p:nvPr>
        </p:nvSpPr>
        <p:spPr/>
        <p:txBody>
          <a:bodyPr/>
          <a:lstStyle/>
          <a:p>
            <a:pPr marL="0" indent="0">
              <a:buNone/>
            </a:pPr>
            <a:r>
              <a:rPr lang="nl-NL" dirty="0"/>
              <a:t>1: Je kunt uitleggen dat spieren die geen botten bewegen ook antagonistische krachten nodig hebben. </a:t>
            </a:r>
          </a:p>
          <a:p>
            <a:pPr marL="0" indent="0">
              <a:buNone/>
            </a:pPr>
            <a:r>
              <a:rPr lang="nl-NL" dirty="0"/>
              <a:t>2: Je kunt uitleggen hoe deze antagonistische functies tot stand komen. </a:t>
            </a:r>
          </a:p>
          <a:p>
            <a:pPr marL="0" indent="0">
              <a:buNone/>
            </a:pPr>
            <a:endParaRPr lang="nl-NL" dirty="0"/>
          </a:p>
        </p:txBody>
      </p:sp>
    </p:spTree>
    <p:extLst>
      <p:ext uri="{BB962C8B-B14F-4D97-AF65-F5344CB8AC3E}">
        <p14:creationId xmlns:p14="http://schemas.microsoft.com/office/powerpoint/2010/main" val="3819874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567FC-51C7-423E-9A4B-E8C9D5944ED0}"/>
              </a:ext>
            </a:extLst>
          </p:cNvPr>
          <p:cNvSpPr>
            <a:spLocks noGrp="1"/>
          </p:cNvSpPr>
          <p:nvPr>
            <p:ph type="title"/>
          </p:nvPr>
        </p:nvSpPr>
        <p:spPr/>
        <p:txBody>
          <a:bodyPr/>
          <a:lstStyle/>
          <a:p>
            <a:r>
              <a:rPr lang="nl-NL" dirty="0"/>
              <a:t>Antagonisten / samenwerkende spieren </a:t>
            </a:r>
          </a:p>
        </p:txBody>
      </p:sp>
      <p:pic>
        <p:nvPicPr>
          <p:cNvPr id="4" name="Tijdelijke aanduiding voor inhoud 3">
            <a:extLst>
              <a:ext uri="{FF2B5EF4-FFF2-40B4-BE49-F238E27FC236}">
                <a16:creationId xmlns:a16="http://schemas.microsoft.com/office/drawing/2014/main" id="{52B30F77-CDC2-434B-A249-C3A6D06B4428}"/>
              </a:ext>
            </a:extLst>
          </p:cNvPr>
          <p:cNvPicPr>
            <a:picLocks noGrp="1" noChangeAspect="1"/>
          </p:cNvPicPr>
          <p:nvPr>
            <p:ph idx="1"/>
          </p:nvPr>
        </p:nvPicPr>
        <p:blipFill>
          <a:blip r:embed="rId2"/>
          <a:stretch>
            <a:fillRect/>
          </a:stretch>
        </p:blipFill>
        <p:spPr>
          <a:xfrm>
            <a:off x="1320951" y="2222340"/>
            <a:ext cx="9097583" cy="4178460"/>
          </a:xfrm>
          <a:prstGeom prst="rect">
            <a:avLst/>
          </a:prstGeom>
        </p:spPr>
      </p:pic>
    </p:spTree>
    <p:extLst>
      <p:ext uri="{BB962C8B-B14F-4D97-AF65-F5344CB8AC3E}">
        <p14:creationId xmlns:p14="http://schemas.microsoft.com/office/powerpoint/2010/main" val="418210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6BF56-60AA-427A-9BF4-8426C46AECA3}"/>
              </a:ext>
            </a:extLst>
          </p:cNvPr>
          <p:cNvSpPr>
            <a:spLocks noGrp="1"/>
          </p:cNvSpPr>
          <p:nvPr>
            <p:ph type="title"/>
          </p:nvPr>
        </p:nvSpPr>
        <p:spPr/>
        <p:txBody>
          <a:bodyPr>
            <a:normAutofit fontScale="90000"/>
          </a:bodyPr>
          <a:lstStyle/>
          <a:p>
            <a:br>
              <a:rPr lang="nl-NL" dirty="0"/>
            </a:br>
            <a:r>
              <a:rPr lang="nl-NL" dirty="0"/>
              <a:t>Groepsopdracht </a:t>
            </a:r>
            <a:r>
              <a:rPr lang="nl-NL" sz="2000" dirty="0"/>
              <a:t>(min 4 leerlingen)</a:t>
            </a:r>
            <a:r>
              <a:rPr lang="nl-NL" dirty="0"/>
              <a:t>: </a:t>
            </a:r>
            <a:br>
              <a:rPr lang="nl-NL" dirty="0"/>
            </a:br>
            <a:br>
              <a:rPr lang="nl-NL" dirty="0"/>
            </a:br>
            <a:endParaRPr lang="nl-NL" dirty="0"/>
          </a:p>
        </p:txBody>
      </p:sp>
      <p:sp>
        <p:nvSpPr>
          <p:cNvPr id="3" name="Tijdelijke aanduiding voor inhoud 2">
            <a:extLst>
              <a:ext uri="{FF2B5EF4-FFF2-40B4-BE49-F238E27FC236}">
                <a16:creationId xmlns:a16="http://schemas.microsoft.com/office/drawing/2014/main" id="{B291FEBA-8322-44E5-A826-F93CB756016E}"/>
              </a:ext>
            </a:extLst>
          </p:cNvPr>
          <p:cNvSpPr>
            <a:spLocks noGrp="1"/>
          </p:cNvSpPr>
          <p:nvPr>
            <p:ph idx="1"/>
          </p:nvPr>
        </p:nvSpPr>
        <p:spPr>
          <a:xfrm>
            <a:off x="680321" y="2062716"/>
            <a:ext cx="10069195" cy="3873473"/>
          </a:xfrm>
        </p:spPr>
        <p:txBody>
          <a:bodyPr>
            <a:normAutofit fontScale="92500" lnSpcReduction="20000"/>
          </a:bodyPr>
          <a:lstStyle/>
          <a:p>
            <a:r>
              <a:rPr lang="nl-NL" dirty="0"/>
              <a:t>Jullie maken een gezamenlijke lijst met spieren die niet aan botten vastzitten 								(</a:t>
            </a:r>
            <a:r>
              <a:rPr lang="nl-NL" sz="1800" u="sng" dirty="0">
                <a:solidFill>
                  <a:srgbClr val="FFFF00"/>
                </a:solidFill>
              </a:rPr>
              <a:t>5 min</a:t>
            </a:r>
            <a:r>
              <a:rPr lang="nl-NL" dirty="0"/>
              <a:t>).</a:t>
            </a:r>
          </a:p>
          <a:p>
            <a:r>
              <a:rPr lang="nl-NL" dirty="0"/>
              <a:t>Rolverdeling  </a:t>
            </a:r>
            <a:r>
              <a:rPr lang="nl-NL" sz="1800" i="1" dirty="0"/>
              <a:t>(wie houd de tijd bij, wie schrijft op, wie houd de regie)</a:t>
            </a:r>
          </a:p>
          <a:p>
            <a:r>
              <a:rPr lang="nl-NL" dirty="0">
                <a:solidFill>
                  <a:schemeClr val="bg1"/>
                </a:solidFill>
              </a:rPr>
              <a:t>KLAAR?</a:t>
            </a:r>
          </a:p>
          <a:p>
            <a:r>
              <a:rPr lang="nl-NL" dirty="0"/>
              <a:t>Er worden nu duo’ s gevormd en deze gaan </a:t>
            </a:r>
            <a:r>
              <a:rPr lang="nl-NL" dirty="0" err="1"/>
              <a:t>a.h.v</a:t>
            </a:r>
            <a:r>
              <a:rPr lang="nl-NL" dirty="0"/>
              <a:t>. hun lesboek of digitale media aan de slag 							(</a:t>
            </a:r>
            <a:r>
              <a:rPr lang="nl-NL" sz="1800" u="sng" dirty="0">
                <a:solidFill>
                  <a:srgbClr val="FFFF00"/>
                </a:solidFill>
              </a:rPr>
              <a:t>25 min</a:t>
            </a:r>
            <a:r>
              <a:rPr lang="nl-NL" dirty="0"/>
              <a:t>)</a:t>
            </a:r>
          </a:p>
          <a:p>
            <a:pPr lvl="1"/>
            <a:r>
              <a:rPr lang="nl-NL" dirty="0">
                <a:solidFill>
                  <a:srgbClr val="FFFF00"/>
                </a:solidFill>
              </a:rPr>
              <a:t>hoe spieren werken, </a:t>
            </a:r>
          </a:p>
          <a:p>
            <a:pPr lvl="1"/>
            <a:r>
              <a:rPr lang="nl-NL" dirty="0">
                <a:solidFill>
                  <a:srgbClr val="FFFF00"/>
                </a:solidFill>
              </a:rPr>
              <a:t>welke spierweefsels er zijn, </a:t>
            </a:r>
          </a:p>
          <a:p>
            <a:pPr lvl="1"/>
            <a:r>
              <a:rPr lang="nl-NL" dirty="0">
                <a:solidFill>
                  <a:srgbClr val="FFFF00"/>
                </a:solidFill>
              </a:rPr>
              <a:t>hoe antagonistische spieren werken zonder ‘steun’ van botten (1 voorbeeld)</a:t>
            </a:r>
            <a:endParaRPr lang="nl-NL" dirty="0"/>
          </a:p>
          <a:p>
            <a:r>
              <a:rPr lang="nl-NL" sz="2400" dirty="0"/>
              <a:t>Duo’ s maken weer een groep en wisselen hun bevindingen uit 	</a:t>
            </a:r>
            <a:r>
              <a:rPr lang="nl-NL" dirty="0"/>
              <a:t>(</a:t>
            </a:r>
            <a:r>
              <a:rPr lang="nl-NL" sz="1800" dirty="0">
                <a:solidFill>
                  <a:srgbClr val="FFFF00"/>
                </a:solidFill>
              </a:rPr>
              <a:t>5 min</a:t>
            </a:r>
            <a:r>
              <a:rPr lang="nl-NL" dirty="0"/>
              <a:t>).</a:t>
            </a:r>
          </a:p>
          <a:p>
            <a:r>
              <a:rPr lang="nl-NL" dirty="0"/>
              <a:t>Klassikale terugblik							(</a:t>
            </a:r>
            <a:r>
              <a:rPr lang="nl-NL" sz="1900" dirty="0">
                <a:solidFill>
                  <a:srgbClr val="FFFF00"/>
                </a:solidFill>
              </a:rPr>
              <a:t>5 min</a:t>
            </a:r>
            <a:r>
              <a:rPr lang="nl-NL" dirty="0"/>
              <a:t>)</a:t>
            </a:r>
          </a:p>
          <a:p>
            <a:r>
              <a:rPr lang="nl-NL" dirty="0"/>
              <a:t>Korte uitleg								(</a:t>
            </a:r>
            <a:r>
              <a:rPr lang="nl-NL" sz="1900" dirty="0">
                <a:solidFill>
                  <a:srgbClr val="FFFF00"/>
                </a:solidFill>
              </a:rPr>
              <a:t>10 min</a:t>
            </a:r>
            <a:r>
              <a:rPr lang="nl-NL" dirty="0"/>
              <a:t>)</a:t>
            </a:r>
          </a:p>
          <a:p>
            <a:pPr marL="457200" lvl="1" indent="0">
              <a:buNone/>
            </a:pPr>
            <a:endParaRPr lang="nl-NL" dirty="0">
              <a:solidFill>
                <a:srgbClr val="FFFF00"/>
              </a:solidFill>
            </a:endParaRPr>
          </a:p>
        </p:txBody>
      </p:sp>
    </p:spTree>
    <p:extLst>
      <p:ext uri="{BB962C8B-B14F-4D97-AF65-F5344CB8AC3E}">
        <p14:creationId xmlns:p14="http://schemas.microsoft.com/office/powerpoint/2010/main" val="242047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85B9DBFB-2A08-49A4-84BB-7F0C55D6063D}"/>
              </a:ext>
            </a:extLst>
          </p:cNvPr>
          <p:cNvSpPr>
            <a:spLocks noGrp="1"/>
          </p:cNvSpPr>
          <p:nvPr>
            <p:ph type="title"/>
          </p:nvPr>
        </p:nvSpPr>
        <p:spPr>
          <a:xfrm>
            <a:off x="680321" y="753228"/>
            <a:ext cx="4136123" cy="1080938"/>
          </a:xfrm>
        </p:spPr>
        <p:txBody>
          <a:bodyPr>
            <a:normAutofit/>
          </a:bodyPr>
          <a:lstStyle/>
          <a:p>
            <a:r>
              <a:rPr lang="nl-NL" sz="2000"/>
              <a:t>Antagonistische spieren </a:t>
            </a:r>
            <a:br>
              <a:rPr lang="nl-NL" sz="2000"/>
            </a:br>
            <a:br>
              <a:rPr lang="nl-NL" sz="2000"/>
            </a:br>
            <a:r>
              <a:rPr lang="nl-NL" sz="2000"/>
              <a:t>Zonder vast te zitten aan botten</a:t>
            </a:r>
          </a:p>
        </p:txBody>
      </p:sp>
      <p:pic>
        <p:nvPicPr>
          <p:cNvPr id="17" name="Picture 16">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id="{2E1CC414-CD1F-4ADA-8C57-975F823C5592}"/>
              </a:ext>
            </a:extLst>
          </p:cNvPr>
          <p:cNvSpPr>
            <a:spLocks noGrp="1"/>
          </p:cNvSpPr>
          <p:nvPr>
            <p:ph idx="1"/>
          </p:nvPr>
        </p:nvSpPr>
        <p:spPr>
          <a:xfrm>
            <a:off x="680321" y="2336873"/>
            <a:ext cx="4136123" cy="3599316"/>
          </a:xfrm>
        </p:spPr>
        <p:txBody>
          <a:bodyPr>
            <a:normAutofit/>
          </a:bodyPr>
          <a:lstStyle/>
          <a:p>
            <a:endParaRPr lang="en-US" sz="1800"/>
          </a:p>
        </p:txBody>
      </p:sp>
      <p:pic>
        <p:nvPicPr>
          <p:cNvPr id="4" name="Tijdelijke aanduiding voor inhoud 3">
            <a:extLst>
              <a:ext uri="{FF2B5EF4-FFF2-40B4-BE49-F238E27FC236}">
                <a16:creationId xmlns:a16="http://schemas.microsoft.com/office/drawing/2014/main" id="{D3B2BD0B-F922-4870-8362-E7C89831B26D}"/>
              </a:ext>
            </a:extLst>
          </p:cNvPr>
          <p:cNvPicPr>
            <a:picLocks noChangeAspect="1"/>
          </p:cNvPicPr>
          <p:nvPr/>
        </p:nvPicPr>
        <p:blipFill>
          <a:blip r:embed="rId4"/>
          <a:stretch>
            <a:fillRect/>
          </a:stretch>
        </p:blipFill>
        <p:spPr>
          <a:xfrm>
            <a:off x="5276090" y="821597"/>
            <a:ext cx="6303134" cy="518432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94224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9F4F93D1-7D98-4D55-A8DD-3DF25495B02D}"/>
              </a:ext>
            </a:extLst>
          </p:cNvPr>
          <p:cNvSpPr>
            <a:spLocks noGrp="1"/>
          </p:cNvSpPr>
          <p:nvPr>
            <p:ph type="title"/>
          </p:nvPr>
        </p:nvSpPr>
        <p:spPr>
          <a:xfrm>
            <a:off x="680321" y="753228"/>
            <a:ext cx="4136123" cy="1080938"/>
          </a:xfrm>
        </p:spPr>
        <p:txBody>
          <a:bodyPr>
            <a:normAutofit/>
          </a:bodyPr>
          <a:lstStyle/>
          <a:p>
            <a:r>
              <a:rPr lang="nl-NL" sz="2400" dirty="0"/>
              <a:t>Aansturing skeletspier</a:t>
            </a:r>
          </a:p>
        </p:txBody>
      </p:sp>
      <p:pic>
        <p:nvPicPr>
          <p:cNvPr id="17" name="Picture 16">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id="{BADBCAF6-1FF9-4DAB-B79D-7A1B65E348C8}"/>
              </a:ext>
            </a:extLst>
          </p:cNvPr>
          <p:cNvSpPr>
            <a:spLocks noGrp="1"/>
          </p:cNvSpPr>
          <p:nvPr>
            <p:ph idx="1"/>
          </p:nvPr>
        </p:nvSpPr>
        <p:spPr>
          <a:xfrm>
            <a:off x="680321" y="2336873"/>
            <a:ext cx="4136123" cy="3599316"/>
          </a:xfrm>
        </p:spPr>
        <p:txBody>
          <a:bodyPr>
            <a:normAutofit/>
          </a:bodyPr>
          <a:lstStyle/>
          <a:p>
            <a:endParaRPr lang="en-US" sz="1800"/>
          </a:p>
        </p:txBody>
      </p:sp>
      <p:pic>
        <p:nvPicPr>
          <p:cNvPr id="4" name="Tijdelijke aanduiding voor inhoud 3">
            <a:extLst>
              <a:ext uri="{FF2B5EF4-FFF2-40B4-BE49-F238E27FC236}">
                <a16:creationId xmlns:a16="http://schemas.microsoft.com/office/drawing/2014/main" id="{07D4C421-497F-4118-BE4F-934EEAEEA9F2}"/>
              </a:ext>
            </a:extLst>
          </p:cNvPr>
          <p:cNvPicPr>
            <a:picLocks noChangeAspect="1"/>
          </p:cNvPicPr>
          <p:nvPr/>
        </p:nvPicPr>
        <p:blipFill>
          <a:blip r:embed="rId4"/>
          <a:stretch>
            <a:fillRect/>
          </a:stretch>
        </p:blipFill>
        <p:spPr>
          <a:xfrm>
            <a:off x="5379657" y="609600"/>
            <a:ext cx="6096000" cy="560832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4206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F9E774-F054-4892-8E69-C76B2C8545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3" name="Picture 12">
            <a:extLst>
              <a:ext uri="{FF2B5EF4-FFF2-40B4-BE49-F238E27FC236}">
                <a16:creationId xmlns:a16="http://schemas.microsoft.com/office/drawing/2014/main" id="{BEF6A099-2A38-4C66-88FF-FDBCB564E5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0D98427-7B26-46E2-93FE-CB8CD3854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5A4233-F980-4EF6-B2C0-D7C63E752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C3AC98AC-AD37-4F2E-89FA-27653DF41996}"/>
              </a:ext>
            </a:extLst>
          </p:cNvPr>
          <p:cNvSpPr>
            <a:spLocks noGrp="1"/>
          </p:cNvSpPr>
          <p:nvPr>
            <p:ph type="title"/>
          </p:nvPr>
        </p:nvSpPr>
        <p:spPr>
          <a:xfrm>
            <a:off x="680321" y="753228"/>
            <a:ext cx="4136123" cy="1080938"/>
          </a:xfrm>
        </p:spPr>
        <p:txBody>
          <a:bodyPr>
            <a:normAutofit/>
          </a:bodyPr>
          <a:lstStyle/>
          <a:p>
            <a:r>
              <a:rPr lang="nl-NL" sz="2400">
                <a:solidFill>
                  <a:srgbClr val="FFFFFF"/>
                </a:solidFill>
              </a:rPr>
              <a:t>Myosine en actine filamenten</a:t>
            </a:r>
          </a:p>
        </p:txBody>
      </p:sp>
      <p:pic>
        <p:nvPicPr>
          <p:cNvPr id="19" name="Picture 18">
            <a:extLst>
              <a:ext uri="{FF2B5EF4-FFF2-40B4-BE49-F238E27FC236}">
                <a16:creationId xmlns:a16="http://schemas.microsoft.com/office/drawing/2014/main" id="{3B7E3E62-AACE-4D18-93B3-B4C452E28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id="{67711F04-2BBD-445C-8E2E-3AF0A07DD05D}"/>
              </a:ext>
            </a:extLst>
          </p:cNvPr>
          <p:cNvSpPr>
            <a:spLocks noGrp="1"/>
          </p:cNvSpPr>
          <p:nvPr>
            <p:ph idx="1"/>
          </p:nvPr>
        </p:nvSpPr>
        <p:spPr>
          <a:xfrm>
            <a:off x="680321" y="2336873"/>
            <a:ext cx="3656289" cy="3599316"/>
          </a:xfrm>
        </p:spPr>
        <p:txBody>
          <a:bodyPr>
            <a:normAutofit/>
          </a:bodyPr>
          <a:lstStyle/>
          <a:p>
            <a:endParaRPr lang="en-US" sz="1400">
              <a:solidFill>
                <a:srgbClr val="FFFFFF"/>
              </a:solidFill>
            </a:endParaRPr>
          </a:p>
        </p:txBody>
      </p:sp>
      <p:sp useBgFill="1">
        <p:nvSpPr>
          <p:cNvPr id="21" name="Rectangle 20">
            <a:extLst>
              <a:ext uri="{FF2B5EF4-FFF2-40B4-BE49-F238E27FC236}">
                <a16:creationId xmlns:a16="http://schemas.microsoft.com/office/drawing/2014/main" id="{421B5709-714B-4EA8-8C75-C105D9B4D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2E6DCAD0-5AC4-47E6-8DC8-69262F887D93}"/>
              </a:ext>
            </a:extLst>
          </p:cNvPr>
          <p:cNvPicPr>
            <a:picLocks noChangeAspect="1"/>
          </p:cNvPicPr>
          <p:nvPr/>
        </p:nvPicPr>
        <p:blipFill>
          <a:blip r:embed="rId4"/>
          <a:stretch>
            <a:fillRect/>
          </a:stretch>
        </p:blipFill>
        <p:spPr>
          <a:xfrm>
            <a:off x="5593085" y="1441286"/>
            <a:ext cx="5629268" cy="3968633"/>
          </a:xfrm>
          <a:prstGeom prst="rect">
            <a:avLst/>
          </a:prstGeom>
          <a:ln>
            <a:noFill/>
          </a:ln>
          <a:effectLst/>
        </p:spPr>
      </p:pic>
    </p:spTree>
    <p:extLst>
      <p:ext uri="{BB962C8B-B14F-4D97-AF65-F5344CB8AC3E}">
        <p14:creationId xmlns:p14="http://schemas.microsoft.com/office/powerpoint/2010/main" val="288258004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8" name="Group 21">
            <a:extLst>
              <a:ext uri="{FF2B5EF4-FFF2-40B4-BE49-F238E27FC236}">
                <a16:creationId xmlns:a16="http://schemas.microsoft.com/office/drawing/2014/main" id="{4050A4B3-C32C-4322-B92D-C077623C34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9" name="Rectangle 22">
              <a:extLst>
                <a:ext uri="{FF2B5EF4-FFF2-40B4-BE49-F238E27FC236}">
                  <a16:creationId xmlns:a16="http://schemas.microsoft.com/office/drawing/2014/main" id="{1A9A51A9-AA1B-4283-BF13-6F1D63FDD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A685DFA7-77F5-4963-B6BD-9BCF3D04506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40" name="Rectangle 25">
            <a:extLst>
              <a:ext uri="{FF2B5EF4-FFF2-40B4-BE49-F238E27FC236}">
                <a16:creationId xmlns:a16="http://schemas.microsoft.com/office/drawing/2014/main" id="{7974EFF1-6555-4277-8547-1C92974E7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BA398C2A-F7E8-410D-986E-D4FEBF866729}"/>
              </a:ext>
            </a:extLst>
          </p:cNvPr>
          <p:cNvSpPr>
            <a:spLocks noGrp="1"/>
          </p:cNvSpPr>
          <p:nvPr>
            <p:ph type="title"/>
          </p:nvPr>
        </p:nvSpPr>
        <p:spPr>
          <a:xfrm>
            <a:off x="680321" y="753228"/>
            <a:ext cx="7087552" cy="1080938"/>
          </a:xfrm>
        </p:spPr>
        <p:txBody>
          <a:bodyPr>
            <a:normAutofit/>
          </a:bodyPr>
          <a:lstStyle/>
          <a:p>
            <a:r>
              <a:rPr lang="nl-NL"/>
              <a:t>Hartspieren</a:t>
            </a:r>
          </a:p>
        </p:txBody>
      </p:sp>
      <p:pic>
        <p:nvPicPr>
          <p:cNvPr id="41" name="Picture 27">
            <a:extLst>
              <a:ext uri="{FF2B5EF4-FFF2-40B4-BE49-F238E27FC236}">
                <a16:creationId xmlns:a16="http://schemas.microsoft.com/office/drawing/2014/main" id="{5974BEAF-D0A0-45D8-852C-637D4C6E2C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Tijdelijke aanduiding voor inhoud 2">
            <a:extLst>
              <a:ext uri="{FF2B5EF4-FFF2-40B4-BE49-F238E27FC236}">
                <a16:creationId xmlns:a16="http://schemas.microsoft.com/office/drawing/2014/main" id="{473DCBF8-ADBF-4676-83D4-15496C07C39B}"/>
              </a:ext>
            </a:extLst>
          </p:cNvPr>
          <p:cNvSpPr>
            <a:spLocks noGrp="1"/>
          </p:cNvSpPr>
          <p:nvPr>
            <p:ph idx="1"/>
          </p:nvPr>
        </p:nvSpPr>
        <p:spPr>
          <a:xfrm>
            <a:off x="680321" y="2336873"/>
            <a:ext cx="6423211" cy="3599316"/>
          </a:xfrm>
        </p:spPr>
        <p:txBody>
          <a:bodyPr>
            <a:normAutofit/>
          </a:bodyPr>
          <a:lstStyle/>
          <a:p>
            <a:r>
              <a:rPr lang="nl-NL" sz="2000" dirty="0" err="1"/>
              <a:t>deporalisatie</a:t>
            </a:r>
            <a:r>
              <a:rPr lang="nl-NL" sz="2000" dirty="0"/>
              <a:t> en </a:t>
            </a:r>
            <a:r>
              <a:rPr lang="nl-NL" sz="2000" dirty="0" err="1"/>
              <a:t>repolatisatie</a:t>
            </a:r>
            <a:r>
              <a:rPr lang="nl-NL" sz="2000" dirty="0"/>
              <a:t> </a:t>
            </a:r>
          </a:p>
        </p:txBody>
      </p:sp>
      <p:pic>
        <p:nvPicPr>
          <p:cNvPr id="5" name="Afbeelding 4">
            <a:extLst>
              <a:ext uri="{FF2B5EF4-FFF2-40B4-BE49-F238E27FC236}">
                <a16:creationId xmlns:a16="http://schemas.microsoft.com/office/drawing/2014/main" id="{E63BF4BD-73AA-4F2F-9FCD-C90DFBFF08CF}"/>
              </a:ext>
            </a:extLst>
          </p:cNvPr>
          <p:cNvPicPr>
            <a:picLocks noChangeAspect="1"/>
          </p:cNvPicPr>
          <p:nvPr/>
        </p:nvPicPr>
        <p:blipFill rotWithShape="1">
          <a:blip r:embed="rId5"/>
          <a:srcRect t="5401" r="-4" b="1579"/>
          <a:stretch/>
        </p:blipFill>
        <p:spPr>
          <a:xfrm>
            <a:off x="6441531" y="667571"/>
            <a:ext cx="5747293" cy="3247666"/>
          </a:xfrm>
          <a:prstGeom prst="rect">
            <a:avLst/>
          </a:prstGeom>
        </p:spPr>
      </p:pic>
      <p:pic>
        <p:nvPicPr>
          <p:cNvPr id="6" name="Afbeelding 5">
            <a:extLst>
              <a:ext uri="{FF2B5EF4-FFF2-40B4-BE49-F238E27FC236}">
                <a16:creationId xmlns:a16="http://schemas.microsoft.com/office/drawing/2014/main" id="{A6F5E218-33F5-4151-A2F2-227F27F253DE}"/>
              </a:ext>
            </a:extLst>
          </p:cNvPr>
          <p:cNvPicPr>
            <a:picLocks noChangeAspect="1"/>
          </p:cNvPicPr>
          <p:nvPr/>
        </p:nvPicPr>
        <p:blipFill>
          <a:blip r:embed="rId6"/>
          <a:stretch>
            <a:fillRect/>
          </a:stretch>
        </p:blipFill>
        <p:spPr>
          <a:xfrm>
            <a:off x="185196" y="2691229"/>
            <a:ext cx="6256336" cy="4002127"/>
          </a:xfrm>
          <a:prstGeom prst="rect">
            <a:avLst/>
          </a:prstGeom>
        </p:spPr>
      </p:pic>
    </p:spTree>
    <p:extLst>
      <p:ext uri="{BB962C8B-B14F-4D97-AF65-F5344CB8AC3E}">
        <p14:creationId xmlns:p14="http://schemas.microsoft.com/office/powerpoint/2010/main" val="173754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C274A2-F9CF-4BE0-B337-76C52E2B060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C63367D-A7D3-4BB1-B20A-91A8E8BC91F2}"/>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FB46D9EF-114D-43BF-A898-9DC955BBC722}"/>
              </a:ext>
            </a:extLst>
          </p:cNvPr>
          <p:cNvPicPr>
            <a:picLocks noChangeAspect="1"/>
          </p:cNvPicPr>
          <p:nvPr/>
        </p:nvPicPr>
        <p:blipFill>
          <a:blip r:embed="rId3"/>
          <a:stretch>
            <a:fillRect/>
          </a:stretch>
        </p:blipFill>
        <p:spPr>
          <a:xfrm>
            <a:off x="0" y="1009952"/>
            <a:ext cx="12192000" cy="4838095"/>
          </a:xfrm>
          <a:prstGeom prst="rect">
            <a:avLst/>
          </a:prstGeom>
        </p:spPr>
      </p:pic>
    </p:spTree>
    <p:extLst>
      <p:ext uri="{BB962C8B-B14F-4D97-AF65-F5344CB8AC3E}">
        <p14:creationId xmlns:p14="http://schemas.microsoft.com/office/powerpoint/2010/main" val="2887920300"/>
      </p:ext>
    </p:extLst>
  </p:cSld>
  <p:clrMapOvr>
    <a:masterClrMapping/>
  </p:clrMapOvr>
</p:sld>
</file>

<file path=ppt/theme/theme1.xml><?xml version="1.0" encoding="utf-8"?>
<a:theme xmlns:a="http://schemas.openxmlformats.org/drawingml/2006/main" name="Berlijn">
  <a:themeElements>
    <a:clrScheme name="Berlij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j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j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518</Words>
  <Application>Microsoft Office PowerPoint</Application>
  <PresentationFormat>Breedbeeld</PresentationFormat>
  <Paragraphs>36</Paragraphs>
  <Slides>10</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Trebuchet MS</vt:lpstr>
      <vt:lpstr>Berlijn</vt:lpstr>
      <vt:lpstr>9.3              Antagonisten 5 vwo</vt:lpstr>
      <vt:lpstr>Doelen deze les</vt:lpstr>
      <vt:lpstr>Antagonisten / samenwerkende spieren </vt:lpstr>
      <vt:lpstr> Groepsopdracht (min 4 leerlingen):   </vt:lpstr>
      <vt:lpstr>Antagonistische spieren   Zonder vast te zitten aan botten</vt:lpstr>
      <vt:lpstr>Aansturing skeletspier</vt:lpstr>
      <vt:lpstr>Myosine en actine filamenten</vt:lpstr>
      <vt:lpstr>Hartspieren</vt:lpstr>
      <vt:lpstr>PowerPoint-presentatie</vt:lpstr>
      <vt:lpstr>Eigen tijd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Misconcepten</dc:title>
  <dc:creator>Rosanne Blaak</dc:creator>
  <cp:lastModifiedBy>Rosanne Blaak</cp:lastModifiedBy>
  <cp:revision>8</cp:revision>
  <dcterms:created xsi:type="dcterms:W3CDTF">2020-10-07T08:02:21Z</dcterms:created>
  <dcterms:modified xsi:type="dcterms:W3CDTF">2020-10-07T08:59:27Z</dcterms:modified>
</cp:coreProperties>
</file>